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 id="876" r:id="rId1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E8F6FD"/>
    <a:srgbClr val="39B97A"/>
    <a:srgbClr val="1EB26A"/>
    <a:srgbClr val="E3F2E7"/>
    <a:srgbClr val="FF0000"/>
    <a:srgbClr val="8DC369"/>
    <a:srgbClr val="009900"/>
    <a:srgbClr val="62812B"/>
    <a:srgbClr val="A0C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8792" autoAdjust="0"/>
  </p:normalViewPr>
  <p:slideViewPr>
    <p:cSldViewPr>
      <p:cViewPr varScale="1">
        <p:scale>
          <a:sx n="111" d="100"/>
          <a:sy n="111" d="100"/>
        </p:scale>
        <p:origin x="50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6</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algn="dist"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，德化白瓷在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2006</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年成为非物质文化遗产；根据第二段中的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used the amazing eggshell technique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薄胎技艺</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which started during the Ming Dynasty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1368</a:t>
            </a:r>
          </a:p>
          <a:p>
            <a:pPr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1644</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可知，薄胎技艺始于明朝。因此事件发生的顺序为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748986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zh-CN" altLang="zh-CN">
                <a:solidFill>
                  <a:srgbClr val="000000"/>
                </a:solidFill>
                <a:cs typeface="Times New Roman"/>
              </a:rPr>
              <a:t>（　</a:t>
            </a:r>
            <a:r>
              <a:rPr lang="zh-CN" altLang="zh-CN" spc="-100">
                <a:solidFill>
                  <a:srgbClr val="000000"/>
                </a:solidFill>
                <a:cs typeface="Times New Roman"/>
              </a:rPr>
              <a:t>　）</a:t>
            </a:r>
            <a:r>
              <a:rPr lang="en-US" altLang="zh-CN" spc="-100">
                <a:solidFill>
                  <a:srgbClr val="00B0F0"/>
                </a:solidFill>
                <a:cs typeface="Times New Roman"/>
              </a:rPr>
              <a:t>3.</a:t>
            </a:r>
            <a:r>
              <a:rPr lang="en-US" altLang="zh-CN" spc="-100">
                <a:solidFill>
                  <a:srgbClr val="000000"/>
                </a:solidFill>
                <a:cs typeface="Times New Roman"/>
              </a:rPr>
              <a:t>Which word is closest in meaning to “</a:t>
            </a:r>
            <a:r>
              <a:rPr lang="en-US" altLang="zh-CN" b="1" spc="-100">
                <a:solidFill>
                  <a:srgbClr val="000000"/>
                </a:solidFill>
                <a:cs typeface="Times New Roman"/>
              </a:rPr>
              <a:t>challenging</a:t>
            </a:r>
            <a:r>
              <a:rPr lang="en-US" altLang="zh-CN" spc="-100">
                <a:solidFill>
                  <a:srgbClr val="000000"/>
                </a:solidFill>
                <a:cs typeface="Times New Roman"/>
              </a:rPr>
              <a:t>” in Paragr</a:t>
            </a:r>
            <a:r>
              <a:rPr lang="en-US" altLang="zh-CN">
                <a:solidFill>
                  <a:srgbClr val="000000"/>
                </a:solidFill>
                <a:cs typeface="Times New Roman"/>
              </a:rPr>
              <a:t>aph 3</a:t>
            </a:r>
            <a:r>
              <a:rPr lang="zh-CN" altLang="zh-CN">
                <a:solidFill>
                  <a:srgbClr val="000000"/>
                </a:solidFill>
                <a:cs typeface="Times New Roman"/>
              </a:rPr>
              <a:t>？</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A. Difficult.	B. Dangerous.</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C. Boring.	D. Stupid.</a:t>
            </a:r>
            <a:endParaRPr lang="zh-CN" altLang="zh-CN" sz="1200">
              <a:solidFill>
                <a:srgbClr val="000000"/>
              </a:solidFill>
              <a:cs typeface="Times New Roman"/>
            </a:endParaRPr>
          </a:p>
        </p:txBody>
      </p:sp>
      <p:sp>
        <p:nvSpPr>
          <p:cNvPr id="3" name="矩形 2"/>
          <p:cNvSpPr/>
          <p:nvPr/>
        </p:nvSpPr>
        <p:spPr>
          <a:xfrm>
            <a:off x="1100776" y="930713"/>
            <a:ext cx="518091" cy="646331"/>
          </a:xfrm>
          <a:prstGeom prst="rect">
            <a:avLst/>
          </a:prstGeom>
        </p:spPr>
        <p:txBody>
          <a:bodyPr wrap="none">
            <a:spAutoFit/>
          </a:bodyPr>
          <a:lstStyle/>
          <a:p>
            <a:r>
              <a:rPr lang="en-US" altLang="zh-CN" sz="3600" smtClean="0"/>
              <a:t>A</a:t>
            </a:r>
            <a:endParaRPr lang="zh-CN" altLang="en-US"/>
          </a:p>
        </p:txBody>
      </p:sp>
    </p:spTree>
    <p:extLst>
      <p:ext uri="{BB962C8B-B14F-4D97-AF65-F5344CB8AC3E}">
        <p14:creationId xmlns:p14="http://schemas.microsoft.com/office/powerpoint/2010/main" val="2238626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90931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词义猜测题。根据画线词前的</a:t>
            </a:r>
            <a:r>
              <a:rPr lang="en-US" altLang="zh-CN" b="1">
                <a:solidFill>
                  <a:srgbClr val="FF0000"/>
                </a:solidFill>
                <a:latin typeface="+mn-ea"/>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temperature is the key to this technique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温度是这种技艺的关键</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以及画线词后的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 even a small artwork like </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Paper</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needs a whole week to finish</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所以即使是像《纸》这样的小型艺术品</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也需要整整一周的时间来完成</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mn-ea"/>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可知，这项工作很难，由此可推知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“challenging”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mn-ea"/>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艰巨的，有挑战的</a:t>
            </a:r>
            <a:r>
              <a:rPr lang="en-US" altLang="zh-CN" b="1">
                <a:solidFill>
                  <a:srgbClr val="FF0000"/>
                </a:solidFill>
                <a:latin typeface="+mn-ea"/>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difficult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意思相近。故选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293920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91664" y="606436"/>
            <a:ext cx="3189834" cy="864096"/>
            <a:chOff x="285916" y="1988840"/>
            <a:chExt cx="3489432" cy="945254"/>
          </a:xfrm>
        </p:grpSpPr>
        <p:pic>
          <p:nvPicPr>
            <p:cNvPr id="5" name="Picture 2"/>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5916" y="1988840"/>
              <a:ext cx="2376264" cy="945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2798" y="2564904"/>
              <a:ext cx="1352550" cy="369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 name="内容占位符 1"/>
          <p:cNvSpPr>
            <a:spLocks noGrp="1"/>
          </p:cNvSpPr>
          <p:nvPr>
            <p:ph idx="1"/>
          </p:nvPr>
        </p:nvSpPr>
        <p:spPr>
          <a:xfrm>
            <a:off x="360854" y="746120"/>
            <a:ext cx="11485848" cy="5909310"/>
          </a:xfrm>
        </p:spPr>
        <p:txBody>
          <a:bodyPr/>
          <a:lstStyle/>
          <a:p>
            <a:pPr hangingPunct="0">
              <a:lnSpc>
                <a:spcPct val="120000"/>
              </a:lnSpc>
              <a:spcAft>
                <a:spcPts val="0"/>
              </a:spcAft>
            </a:pPr>
            <a:r>
              <a:rPr lang="en-US" altLang="zh-CN" sz="35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35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词义</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猜测题</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第一步</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定位画线单词的前后句</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根据定义或者解释猜测词义。</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第二步</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根据对比关系猜测词义</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though</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第三步</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根据同义或反义关系猜测词义</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method</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20000"/>
              </a:lnSpc>
            </a:pPr>
            <a:r>
              <a:rPr lang="zh-CN" altLang="zh-CN" sz="3500">
                <a:latin typeface="Times New Roman" panose="02020603050405020304" pitchFamily="18" charset="0"/>
                <a:ea typeface="楷体" panose="02010609060101010101" pitchFamily="49" charset="-122"/>
                <a:cs typeface="Times New Roman" panose="02020603050405020304" pitchFamily="18" charset="0"/>
              </a:rPr>
              <a:t>第四步</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根据构词法来理解词义</a:t>
            </a:r>
            <a:r>
              <a:rPr lang="zh-CN" altLang="zh-CN" sz="350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如</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词根、词缀或者后缀</a:t>
            </a:r>
            <a:r>
              <a:rPr lang="zh-CN" altLang="zh-CN" sz="3500" smtClean="0">
                <a:latin typeface="Times New Roman" panose="02020603050405020304" pitchFamily="18" charset="0"/>
                <a:ea typeface="楷体" panose="02010609060101010101" pitchFamily="49" charset="-122"/>
                <a:cs typeface="Times New Roman" panose="02020603050405020304" pitchFamily="18" charset="0"/>
              </a:rPr>
              <a:t>等。</a:t>
            </a:r>
            <a:endParaRPr lang="zh-CN" altLang="en-US" sz="3500"/>
          </a:p>
        </p:txBody>
      </p:sp>
    </p:spTree>
    <p:extLst>
      <p:ext uri="{BB962C8B-B14F-4D97-AF65-F5344CB8AC3E}">
        <p14:creationId xmlns:p14="http://schemas.microsoft.com/office/powerpoint/2010/main" val="1756064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zh-CN" altLang="zh-CN">
                <a:solidFill>
                  <a:srgbClr val="000000"/>
                </a:solidFill>
                <a:cs typeface="Times New Roman"/>
              </a:rPr>
              <a:t>（　　）</a:t>
            </a:r>
            <a:r>
              <a:rPr lang="en-US" altLang="zh-CN">
                <a:solidFill>
                  <a:srgbClr val="00B0F0"/>
                </a:solidFill>
                <a:cs typeface="Times New Roman"/>
              </a:rPr>
              <a:t>4.</a:t>
            </a:r>
            <a:r>
              <a:rPr lang="en-US" altLang="zh-CN">
                <a:solidFill>
                  <a:srgbClr val="000000"/>
                </a:solidFill>
                <a:cs typeface="Times New Roman"/>
              </a:rPr>
              <a:t>What can we learn from Chen Chao’s words</a:t>
            </a:r>
            <a:r>
              <a:rPr lang="zh-CN" altLang="zh-CN">
                <a:solidFill>
                  <a:srgbClr val="000000"/>
                </a:solidFill>
                <a:cs typeface="Times New Roman"/>
              </a:rPr>
              <a:t>？</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A. You are what you wear.	</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B. There is still a long way to go.</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C. Think twice before you act.	</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D. The early bird catches the worm.</a:t>
            </a:r>
            <a:endParaRPr lang="zh-CN" altLang="zh-CN" sz="1200">
              <a:solidFill>
                <a:srgbClr val="000000"/>
              </a:solidFill>
              <a:cs typeface="Times New Roman"/>
            </a:endParaRPr>
          </a:p>
        </p:txBody>
      </p:sp>
      <p:sp>
        <p:nvSpPr>
          <p:cNvPr id="3" name="矩形 2"/>
          <p:cNvSpPr/>
          <p:nvPr/>
        </p:nvSpPr>
        <p:spPr>
          <a:xfrm>
            <a:off x="1138280" y="908720"/>
            <a:ext cx="492443" cy="646331"/>
          </a:xfrm>
          <a:prstGeom prst="rect">
            <a:avLst/>
          </a:prstGeom>
        </p:spPr>
        <p:txBody>
          <a:bodyPr wrap="none">
            <a:spAutoFit/>
          </a:bodyPr>
          <a:lstStyle/>
          <a:p>
            <a:r>
              <a:rPr lang="en-US" altLang="zh-CN" sz="3600" smtClean="0"/>
              <a:t>B</a:t>
            </a:r>
            <a:endParaRPr lang="zh-CN" altLang="en-US"/>
          </a:p>
        </p:txBody>
      </p:sp>
    </p:spTree>
    <p:extLst>
      <p:ext uri="{BB962C8B-B14F-4D97-AF65-F5344CB8AC3E}">
        <p14:creationId xmlns:p14="http://schemas.microsoft.com/office/powerpoint/2010/main" val="260460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078313"/>
          </a:xfrm>
        </p:spPr>
        <p:txBody>
          <a:bodyPr/>
          <a:lstStyle/>
          <a:p>
            <a:pPr algn="dist"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细节理解题。根据最后一段中的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“Today, Dehua white porcelain can be made as thin as paper. The </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improvement is just the result that many Chinese </a:t>
            </a:r>
            <a:r>
              <a:rPr lang="en-US" altLang="zh-CN"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porcelain</a:t>
            </a:r>
          </a:p>
          <a:p>
            <a:pPr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artists have made. In the future, the improvements will go on.”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可知，德化白瓷还有提升的空间，未来还有很长的路要走。故选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165315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cs typeface="Times New Roman"/>
              </a:rPr>
              <a:t>（　　）</a:t>
            </a:r>
            <a:r>
              <a:rPr lang="en-US" altLang="zh-CN">
                <a:solidFill>
                  <a:srgbClr val="00B0F0"/>
                </a:solidFill>
                <a:cs typeface="Times New Roman"/>
              </a:rPr>
              <a:t>5.                                     </a:t>
            </a:r>
            <a:r>
              <a:rPr lang="en-US" altLang="zh-CN">
                <a:solidFill>
                  <a:srgbClr val="000000"/>
                </a:solidFill>
                <a:cs typeface="Times New Roman"/>
              </a:rPr>
              <a:t>Which is the best title for the text</a:t>
            </a:r>
            <a:r>
              <a:rPr lang="zh-CN" altLang="zh-CN">
                <a:solidFill>
                  <a:srgbClr val="000000"/>
                </a:solidFill>
                <a:cs typeface="Times New Roman"/>
              </a:rPr>
              <a:t>？</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A. Dehua White Porcelain	</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B. Great Artists in the world</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C. The National Museum of China	</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D. An Amazing Porcelain Show</a:t>
            </a:r>
            <a:endParaRPr lang="zh-CN" altLang="zh-CN" sz="1200">
              <a:solidFill>
                <a:srgbClr val="000000"/>
              </a:solidFill>
              <a:cs typeface="Times New Roman"/>
            </a:endParaRPr>
          </a:p>
        </p:txBody>
      </p:sp>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89622" y="993428"/>
            <a:ext cx="4298461" cy="585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矩形 3"/>
          <p:cNvSpPr/>
          <p:nvPr/>
        </p:nvSpPr>
        <p:spPr>
          <a:xfrm>
            <a:off x="1080524" y="891468"/>
            <a:ext cx="518091" cy="646331"/>
          </a:xfrm>
          <a:prstGeom prst="rect">
            <a:avLst/>
          </a:prstGeom>
        </p:spPr>
        <p:txBody>
          <a:bodyPr wrap="none">
            <a:spAutoFit/>
          </a:bodyPr>
          <a:lstStyle/>
          <a:p>
            <a:r>
              <a:rPr lang="en-US" altLang="zh-CN" sz="3600" smtClean="0"/>
              <a:t>A</a:t>
            </a:r>
            <a:endParaRPr lang="zh-CN" altLang="en-US"/>
          </a:p>
        </p:txBody>
      </p:sp>
    </p:spTree>
    <p:extLst>
      <p:ext uri="{BB962C8B-B14F-4D97-AF65-F5344CB8AC3E}">
        <p14:creationId xmlns:p14="http://schemas.microsoft.com/office/powerpoint/2010/main" val="4060713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416320"/>
          </a:xfrm>
        </p:spPr>
        <p:txBody>
          <a:bodyPr/>
          <a:lstStyle/>
          <a:p>
            <a:pPr algn="dist"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标题归纳题。通读全文可知，文章主要介绍了德</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化白瓷的历史、艺术价值以及现代艺术家对其技艺的传承与创新。因此</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a:t>
            </a:r>
            <a:r>
              <a:rPr lang="en-US" altLang="zh-CN" b="1" spc="-100">
                <a:solidFill>
                  <a:srgbClr val="FF0000"/>
                </a:solidFill>
                <a:latin typeface="+mn-ea"/>
                <a:cs typeface="Times New Roman" panose="02020603050405020304" pitchFamily="18" charset="0"/>
              </a:rPr>
              <a:t>“</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德化白瓷</a:t>
            </a:r>
            <a:r>
              <a:rPr lang="en-US" altLang="zh-CN" b="1" spc="-100">
                <a:solidFill>
                  <a:srgbClr val="FF0000"/>
                </a:solidFill>
                <a:latin typeface="+mn-ea"/>
                <a:cs typeface="Times New Roman" panose="02020603050405020304" pitchFamily="18" charset="0"/>
              </a:rPr>
              <a:t>”</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适合作文章标题。</a:t>
            </a:r>
            <a:r>
              <a:rPr lang="zh-CN" altLang="zh-CN"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a:t>
            </a:r>
            <a:endParaRPr lang="en-US" altLang="zh-CN"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364026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567000" cy="5193202"/>
          </a:xfrm>
          <a:prstGeom prst="rect">
            <a:avLst/>
          </a:prstGeom>
        </p:spPr>
      </p:pic>
      <p:pic>
        <p:nvPicPr>
          <p:cNvPr id="10" name="译文.eps" descr="id:2147487336;FounderCES"/>
          <p:cNvPicPr/>
          <p:nvPr/>
        </p:nvPicPr>
        <p:blipFill>
          <a:blip r:embed="rId3"/>
          <a:stretch>
            <a:fillRect/>
          </a:stretch>
        </p:blipFill>
        <p:spPr>
          <a:xfrm>
            <a:off x="550590" y="3249333"/>
            <a:ext cx="1224136" cy="378439"/>
          </a:xfrm>
          <a:prstGeom prst="rect">
            <a:avLst/>
          </a:prstGeom>
        </p:spPr>
      </p:pic>
      <p:pic>
        <p:nvPicPr>
          <p:cNvPr id="11" name="分析.eps" descr="id:2147487343;FounderCES"/>
          <p:cNvPicPr/>
          <p:nvPr/>
        </p:nvPicPr>
        <p:blipFill>
          <a:blip r:embed="rId4"/>
          <a:stretch>
            <a:fillRect/>
          </a:stretch>
        </p:blipFill>
        <p:spPr>
          <a:xfrm>
            <a:off x="498522" y="4679598"/>
            <a:ext cx="1250325" cy="386536"/>
          </a:xfrm>
          <a:prstGeom prst="rect">
            <a:avLst/>
          </a:prstGeom>
        </p:spPr>
      </p:pic>
      <p:pic>
        <p:nvPicPr>
          <p:cNvPr id="12" name="图片 11"/>
          <p:cNvPicPr>
            <a:picLocks noChangeAspect="1"/>
          </p:cNvPicPr>
          <p:nvPr/>
        </p:nvPicPr>
        <p:blipFill>
          <a:blip r:embed="rId5"/>
          <a:stretch>
            <a:fillRect/>
          </a:stretch>
        </p:blipFill>
        <p:spPr>
          <a:xfrm>
            <a:off x="364633" y="826412"/>
            <a:ext cx="2850254" cy="553993"/>
          </a:xfrm>
          <a:prstGeom prst="rect">
            <a:avLst/>
          </a:prstGeom>
        </p:spPr>
      </p:pic>
      <p:sp>
        <p:nvSpPr>
          <p:cNvPr id="2" name="内容占位符 1"/>
          <p:cNvSpPr>
            <a:spLocks noGrp="1"/>
          </p:cNvSpPr>
          <p:nvPr>
            <p:ph idx="1"/>
          </p:nvPr>
        </p:nvSpPr>
        <p:spPr>
          <a:xfrm>
            <a:off x="360854" y="1342204"/>
            <a:ext cx="11485848" cy="1654748"/>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improvement is just the result that many Chinese porcelain artists have made</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424754" y="2898810"/>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一改善正是许多中国瓷器艺术家努力取得</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endPar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成果</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1"/>
          <p:cNvSpPr txBox="1">
            <a:spLocks/>
          </p:cNvSpPr>
          <p:nvPr/>
        </p:nvSpPr>
        <p:spPr bwMode="auto">
          <a:xfrm>
            <a:off x="478582" y="4365104"/>
            <a:ext cx="11485848" cy="165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是一个复合句。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many Chinese porcelain artists have made”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是定语从句，作</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的定语</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607857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6574" y="833539"/>
            <a:ext cx="11464636" cy="15153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内容占位符 1"/>
          <p:cNvSpPr>
            <a:spLocks noGrp="1"/>
          </p:cNvSpPr>
          <p:nvPr>
            <p:ph idx="1"/>
          </p:nvPr>
        </p:nvSpPr>
        <p:spPr>
          <a:xfrm>
            <a:off x="360854" y="4627051"/>
            <a:ext cx="11485848" cy="818173"/>
          </a:xfrm>
        </p:spPr>
        <p:txBody>
          <a:bodyPr/>
          <a:lstStyle/>
          <a:p>
            <a:pPr algn="r" hangingPunct="0">
              <a:spcAft>
                <a:spcPts val="0"/>
              </a:spcAft>
            </a:pPr>
            <a:r>
              <a:rPr lang="zh-CN" altLang="zh-CN">
                <a:solidFill>
                  <a:srgbClr val="000000"/>
                </a:solidFill>
                <a:cs typeface="Times New Roman"/>
              </a:rPr>
              <a:t>（</a:t>
            </a:r>
            <a:r>
              <a:rPr lang="zh-CN" altLang="zh-CN">
                <a:solidFill>
                  <a:srgbClr val="000000"/>
                </a:solidFill>
                <a:ea typeface="仿宋"/>
                <a:cs typeface="Times New Roman"/>
              </a:rPr>
              <a:t>河南驻马店遂平期末</a:t>
            </a:r>
            <a:r>
              <a:rPr lang="zh-CN" altLang="zh-CN" smtClean="0">
                <a:solidFill>
                  <a:srgbClr val="000000"/>
                </a:solidFill>
                <a:cs typeface="Times New Roman"/>
              </a:rPr>
              <a:t>）</a:t>
            </a:r>
            <a:endParaRPr lang="zh-CN" altLang="zh-CN" sz="1200">
              <a:solidFill>
                <a:srgbClr val="000000"/>
              </a:solidFill>
              <a:cs typeface="Times New Roman"/>
            </a:endParaRPr>
          </a:p>
        </p:txBody>
      </p:sp>
      <p:pic>
        <p:nvPicPr>
          <p:cNvPr id="8" name="图片 7"/>
          <p:cNvPicPr>
            <a:picLocks noChangeAspect="1"/>
          </p:cNvPicPr>
          <p:nvPr/>
        </p:nvPicPr>
        <p:blipFill>
          <a:blip r:embed="rId3"/>
          <a:stretch>
            <a:fillRect/>
          </a:stretch>
        </p:blipFill>
        <p:spPr>
          <a:xfrm>
            <a:off x="550590" y="2332340"/>
            <a:ext cx="3024336" cy="790377"/>
          </a:xfrm>
          <a:prstGeom prst="rect">
            <a:avLst/>
          </a:prstGeom>
        </p:spPr>
      </p:pic>
      <p:sp>
        <p:nvSpPr>
          <p:cNvPr id="9" name="内容占位符 1"/>
          <p:cNvSpPr txBox="1">
            <a:spLocks/>
          </p:cNvSpPr>
          <p:nvPr/>
        </p:nvSpPr>
        <p:spPr bwMode="auto">
          <a:xfrm>
            <a:off x="360854" y="2276872"/>
            <a:ext cx="11485848"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本文是一篇说明文。文章主要介绍了德化白瓷的历史、艺术价值以及现代艺术家对其技艺的传承与创新。</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38393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4153"/>
          </a:xfrm>
        </p:spPr>
        <p:txBody>
          <a:bodyPr/>
          <a:lstStyle/>
          <a:p>
            <a:pPr indent="723900" hangingPunct="0">
              <a:spcAft>
                <a:spcPts val="0"/>
              </a:spcAft>
            </a:pPr>
            <a:r>
              <a:rPr lang="en-US" altLang="zh-CN">
                <a:solidFill>
                  <a:srgbClr val="000000"/>
                </a:solidFill>
                <a:cs typeface="Times New Roman"/>
              </a:rPr>
              <a:t>Hundreds of beautiful Dehua white porcelain</a:t>
            </a:r>
            <a:r>
              <a:rPr lang="zh-CN" altLang="zh-CN">
                <a:solidFill>
                  <a:srgbClr val="000000"/>
                </a:solidFill>
                <a:cs typeface="Times New Roman"/>
              </a:rPr>
              <a:t>（</a:t>
            </a:r>
            <a:r>
              <a:rPr lang="zh-CN" altLang="zh-CN">
                <a:solidFill>
                  <a:srgbClr val="000000"/>
                </a:solidFill>
                <a:ea typeface="楷体"/>
                <a:cs typeface="Times New Roman"/>
              </a:rPr>
              <a:t>瓷</a:t>
            </a:r>
            <a:r>
              <a:rPr lang="zh-CN" altLang="zh-CN">
                <a:solidFill>
                  <a:srgbClr val="000000"/>
                </a:solidFill>
                <a:cs typeface="Times New Roman"/>
              </a:rPr>
              <a:t>）</a:t>
            </a:r>
            <a:r>
              <a:rPr lang="en-US" altLang="zh-CN">
                <a:solidFill>
                  <a:srgbClr val="000000"/>
                </a:solidFill>
                <a:cs typeface="Times New Roman"/>
              </a:rPr>
              <a:t> works were on show in the National Museum of China in Beijing on Aug.26th, 2023. Dehua porcelain is famous for its clean white colour. With a history of over 1</a:t>
            </a:r>
            <a:r>
              <a:rPr lang="zh-CN" altLang="zh-CN">
                <a:solidFill>
                  <a:srgbClr val="000000"/>
                </a:solidFill>
                <a:cs typeface="Times New Roman"/>
              </a:rPr>
              <a:t>，</a:t>
            </a:r>
            <a:r>
              <a:rPr lang="en-US" altLang="zh-CN">
                <a:solidFill>
                  <a:srgbClr val="000000"/>
                </a:solidFill>
                <a:cs typeface="Times New Roman"/>
              </a:rPr>
              <a:t>000 years, more and more people in the world like it. In 2006</a:t>
            </a:r>
            <a:r>
              <a:rPr lang="zh-CN" altLang="zh-CN">
                <a:solidFill>
                  <a:srgbClr val="000000"/>
                </a:solidFill>
                <a:cs typeface="Times New Roman"/>
              </a:rPr>
              <a:t>，</a:t>
            </a:r>
            <a:r>
              <a:rPr lang="en-US" altLang="zh-CN">
                <a:solidFill>
                  <a:srgbClr val="000000"/>
                </a:solidFill>
                <a:cs typeface="Times New Roman"/>
              </a:rPr>
              <a:t> it became a national intangible cultural heritage</a:t>
            </a:r>
            <a:r>
              <a:rPr lang="zh-CN" altLang="zh-CN">
                <a:solidFill>
                  <a:srgbClr val="000000"/>
                </a:solidFill>
                <a:cs typeface="Times New Roman"/>
              </a:rPr>
              <a:t>（</a:t>
            </a:r>
            <a:r>
              <a:rPr lang="zh-CN" altLang="zh-CN">
                <a:solidFill>
                  <a:srgbClr val="000000"/>
                </a:solidFill>
                <a:ea typeface="楷体"/>
                <a:cs typeface="Times New Roman"/>
              </a:rPr>
              <a:t>非物质文化遗产</a:t>
            </a:r>
            <a:r>
              <a:rPr lang="zh-CN" altLang="zh-CN">
                <a:solidFill>
                  <a:srgbClr val="000000"/>
                </a:solidFill>
                <a:cs typeface="Times New Roman"/>
              </a:rPr>
              <a:t>）</a:t>
            </a:r>
            <a:r>
              <a:rPr lang="en-US" altLang="zh-CN" smtClean="0">
                <a:solidFill>
                  <a:srgbClr val="000000"/>
                </a:solidFill>
                <a:cs typeface="Times New Roman"/>
              </a:rPr>
              <a:t>.</a:t>
            </a:r>
            <a:endParaRPr lang="zh-CN" altLang="zh-CN" sz="1200">
              <a:solidFill>
                <a:srgbClr val="000000"/>
              </a:solidFill>
              <a:cs typeface="Times New Roman"/>
            </a:endParaRPr>
          </a:p>
        </p:txBody>
      </p:sp>
    </p:spTree>
    <p:extLst>
      <p:ext uri="{BB962C8B-B14F-4D97-AF65-F5344CB8AC3E}">
        <p14:creationId xmlns:p14="http://schemas.microsoft.com/office/powerpoint/2010/main" val="36757520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indent="723900" hangingPunct="0">
              <a:spcAft>
                <a:spcPts val="0"/>
              </a:spcAft>
            </a:pPr>
            <a:r>
              <a:rPr lang="en-US" altLang="zh-CN">
                <a:solidFill>
                  <a:srgbClr val="000000"/>
                </a:solidFill>
                <a:cs typeface="Times New Roman"/>
              </a:rPr>
              <a:t>Dehua porcelain artists not only carry on the old art but also change it for the better all the time. Su Xianzhong is one of them. Su made a Dehua white porcelain artwork called </a:t>
            </a:r>
            <a:r>
              <a:rPr lang="en-US" altLang="zh-CN" i="1">
                <a:solidFill>
                  <a:srgbClr val="000000"/>
                </a:solidFill>
                <a:cs typeface="Times New Roman"/>
              </a:rPr>
              <a:t>Paper</a:t>
            </a:r>
            <a:r>
              <a:rPr lang="en-US" altLang="zh-CN">
                <a:solidFill>
                  <a:srgbClr val="000000"/>
                </a:solidFill>
                <a:cs typeface="Times New Roman"/>
              </a:rPr>
              <a:t>. It used the amazing eggshell technique</a:t>
            </a:r>
            <a:r>
              <a:rPr lang="zh-CN" altLang="zh-CN">
                <a:solidFill>
                  <a:srgbClr val="000000"/>
                </a:solidFill>
                <a:cs typeface="Times New Roman"/>
              </a:rPr>
              <a:t>（</a:t>
            </a:r>
            <a:r>
              <a:rPr lang="zh-CN" altLang="zh-CN">
                <a:solidFill>
                  <a:srgbClr val="000000"/>
                </a:solidFill>
                <a:ea typeface="楷体"/>
                <a:cs typeface="Times New Roman"/>
              </a:rPr>
              <a:t>薄胎技艺</a:t>
            </a:r>
            <a:r>
              <a:rPr lang="zh-CN" altLang="zh-CN">
                <a:solidFill>
                  <a:srgbClr val="000000"/>
                </a:solidFill>
                <a:cs typeface="Times New Roman"/>
              </a:rPr>
              <a:t>），</a:t>
            </a:r>
            <a:r>
              <a:rPr lang="en-US" altLang="zh-CN">
                <a:solidFill>
                  <a:srgbClr val="000000"/>
                </a:solidFill>
                <a:cs typeface="Times New Roman"/>
              </a:rPr>
              <a:t> which started during the Ming Dynasty</a:t>
            </a:r>
            <a:r>
              <a:rPr lang="zh-CN" altLang="zh-CN">
                <a:solidFill>
                  <a:srgbClr val="000000"/>
                </a:solidFill>
                <a:cs typeface="Times New Roman"/>
              </a:rPr>
              <a:t>（</a:t>
            </a:r>
            <a:r>
              <a:rPr lang="en-US" altLang="zh-CN">
                <a:solidFill>
                  <a:srgbClr val="000000"/>
                </a:solidFill>
                <a:cs typeface="Times New Roman"/>
              </a:rPr>
              <a:t>1368—1644</a:t>
            </a:r>
            <a:r>
              <a:rPr lang="zh-CN" altLang="zh-CN">
                <a:solidFill>
                  <a:srgbClr val="000000"/>
                </a:solidFill>
                <a:cs typeface="Times New Roman"/>
              </a:rPr>
              <a:t>）</a:t>
            </a:r>
            <a:r>
              <a:rPr lang="en-US" altLang="zh-CN">
                <a:solidFill>
                  <a:srgbClr val="000000"/>
                </a:solidFill>
                <a:cs typeface="Times New Roman"/>
              </a:rPr>
              <a:t>.</a:t>
            </a:r>
            <a:endParaRPr lang="zh-CN" altLang="zh-CN" sz="1200">
              <a:solidFill>
                <a:srgbClr val="000000"/>
              </a:solidFill>
              <a:cs typeface="Times New Roman"/>
            </a:endParaRPr>
          </a:p>
        </p:txBody>
      </p:sp>
    </p:spTree>
    <p:extLst>
      <p:ext uri="{BB962C8B-B14F-4D97-AF65-F5344CB8AC3E}">
        <p14:creationId xmlns:p14="http://schemas.microsoft.com/office/powerpoint/2010/main" val="35168305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2485745"/>
          </a:xfrm>
        </p:spPr>
        <p:txBody>
          <a:bodyPr/>
          <a:lstStyle/>
          <a:p>
            <a:pPr indent="723900" hangingPunct="0">
              <a:spcAft>
                <a:spcPts val="0"/>
              </a:spcAft>
            </a:pPr>
            <a:r>
              <a:rPr lang="en-US" altLang="zh-CN">
                <a:solidFill>
                  <a:srgbClr val="000000"/>
                </a:solidFill>
                <a:cs typeface="Times New Roman"/>
              </a:rPr>
              <a:t>“The temperature is the key to this technique,” said Su. “It’s often </a:t>
            </a:r>
            <a:r>
              <a:rPr lang="en-US" altLang="zh-CN" b="1" u="sng">
                <a:solidFill>
                  <a:srgbClr val="000000"/>
                </a:solidFill>
                <a:uFill>
                  <a:solidFill>
                    <a:srgbClr val="000000"/>
                  </a:solidFill>
                </a:uFill>
                <a:cs typeface="Times New Roman"/>
              </a:rPr>
              <a:t>challenging</a:t>
            </a:r>
            <a:r>
              <a:rPr lang="en-US" altLang="zh-CN">
                <a:solidFill>
                  <a:srgbClr val="000000"/>
                </a:solidFill>
                <a:cs typeface="Times New Roman"/>
              </a:rPr>
              <a:t> to get everything right, so even a small artwork like </a:t>
            </a:r>
            <a:r>
              <a:rPr lang="en-US" altLang="zh-CN" i="1">
                <a:solidFill>
                  <a:srgbClr val="000000"/>
                </a:solidFill>
                <a:cs typeface="Times New Roman"/>
              </a:rPr>
              <a:t>Paper</a:t>
            </a:r>
            <a:r>
              <a:rPr lang="en-US" altLang="zh-CN">
                <a:solidFill>
                  <a:srgbClr val="000000"/>
                </a:solidFill>
                <a:cs typeface="Times New Roman"/>
              </a:rPr>
              <a:t> needs a whole week to finish</a:t>
            </a:r>
            <a:r>
              <a:rPr lang="en-US" altLang="zh-CN" smtClean="0">
                <a:solidFill>
                  <a:srgbClr val="000000"/>
                </a:solidFill>
                <a:cs typeface="Times New Roman"/>
              </a:rPr>
              <a:t>.”</a:t>
            </a:r>
            <a:endParaRPr lang="zh-CN" altLang="zh-CN">
              <a:solidFill>
                <a:srgbClr val="000000"/>
              </a:solidFill>
              <a:cs typeface="Times New Roman"/>
            </a:endParaRPr>
          </a:p>
        </p:txBody>
      </p:sp>
    </p:spTree>
    <p:extLst>
      <p:ext uri="{BB962C8B-B14F-4D97-AF65-F5344CB8AC3E}">
        <p14:creationId xmlns:p14="http://schemas.microsoft.com/office/powerpoint/2010/main" val="33383952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8735"/>
          </a:xfrm>
        </p:spPr>
        <p:txBody>
          <a:bodyPr/>
          <a:lstStyle/>
          <a:p>
            <a:pPr indent="715963"/>
            <a:r>
              <a:rPr lang="en-US" altLang="zh-CN">
                <a:solidFill>
                  <a:srgbClr val="000000"/>
                </a:solidFill>
                <a:cs typeface="Times New Roman"/>
              </a:rPr>
              <a:t>“Today, Dehua white porcelain can be made as thin as paper. The improvement is just the result that many Chinese porcelain artists have made. In the future, the improvements will go on. We strongly believe that we will make even more amazing Dehua porcelain works,” said Chen Chao, a young porcelain artist from Dehua.</a:t>
            </a:r>
            <a:endParaRPr lang="zh-CN" altLang="en-US"/>
          </a:p>
        </p:txBody>
      </p:sp>
    </p:spTree>
    <p:extLst>
      <p:ext uri="{BB962C8B-B14F-4D97-AF65-F5344CB8AC3E}">
        <p14:creationId xmlns:p14="http://schemas.microsoft.com/office/powerpoint/2010/main" val="16472815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zh-CN" altLang="zh-CN">
                <a:solidFill>
                  <a:srgbClr val="000000"/>
                </a:solidFill>
                <a:cs typeface="Times New Roman"/>
              </a:rPr>
              <a:t>（　　）</a:t>
            </a:r>
            <a:r>
              <a:rPr lang="en-US" altLang="zh-CN">
                <a:solidFill>
                  <a:srgbClr val="00B0F0"/>
                </a:solidFill>
                <a:cs typeface="Times New Roman"/>
              </a:rPr>
              <a:t>1.</a:t>
            </a:r>
            <a:r>
              <a:rPr lang="en-US" altLang="zh-CN">
                <a:solidFill>
                  <a:srgbClr val="000000"/>
                </a:solidFill>
                <a:cs typeface="Times New Roman"/>
              </a:rPr>
              <a:t>According to Paragraph 1</a:t>
            </a:r>
            <a:r>
              <a:rPr lang="zh-CN" altLang="zh-CN">
                <a:solidFill>
                  <a:srgbClr val="000000"/>
                </a:solidFill>
                <a:cs typeface="Times New Roman"/>
              </a:rPr>
              <a:t>，</a:t>
            </a:r>
            <a:r>
              <a:rPr lang="en-US" altLang="zh-CN">
                <a:solidFill>
                  <a:srgbClr val="000000"/>
                </a:solidFill>
                <a:cs typeface="Times New Roman"/>
              </a:rPr>
              <a:t> Dehua white porcelain is famous for its </a:t>
            </a:r>
            <a:r>
              <a:rPr lang="zh-CN" altLang="zh-CN" u="sng">
                <a:solidFill>
                  <a:srgbClr val="000000"/>
                </a:solidFill>
                <a:uFill>
                  <a:solidFill>
                    <a:srgbClr val="000000"/>
                  </a:solidFill>
                </a:uFill>
                <a:cs typeface="Times New Roman"/>
              </a:rPr>
              <a:t>　　　　</a:t>
            </a:r>
            <a:r>
              <a:rPr lang="en-US" altLang="zh-CN">
                <a:solidFill>
                  <a:srgbClr val="000000"/>
                </a:solidFill>
                <a:cs typeface="Times New Roman"/>
              </a:rPr>
              <a:t>.</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A. history	B. technique</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C. colour	D. hometown</a:t>
            </a:r>
            <a:endParaRPr lang="zh-CN" altLang="zh-CN" sz="1200">
              <a:solidFill>
                <a:srgbClr val="000000"/>
              </a:solidFill>
              <a:cs typeface="Times New Roman"/>
            </a:endParaRPr>
          </a:p>
        </p:txBody>
      </p:sp>
      <p:sp>
        <p:nvSpPr>
          <p:cNvPr id="3" name="矩形 2"/>
          <p:cNvSpPr/>
          <p:nvPr/>
        </p:nvSpPr>
        <p:spPr>
          <a:xfrm>
            <a:off x="1198662" y="908720"/>
            <a:ext cx="518091" cy="646331"/>
          </a:xfrm>
          <a:prstGeom prst="rect">
            <a:avLst/>
          </a:prstGeom>
        </p:spPr>
        <p:txBody>
          <a:bodyPr wrap="none">
            <a:spAutoFit/>
          </a:bodyPr>
          <a:lstStyle/>
          <a:p>
            <a:r>
              <a:rPr lang="en-US" altLang="zh-CN" sz="3600"/>
              <a:t>C</a:t>
            </a:r>
            <a:endParaRPr lang="zh-CN" altLang="en-US"/>
          </a:p>
        </p:txBody>
      </p:sp>
      <p:sp>
        <p:nvSpPr>
          <p:cNvPr id="4" name="内容占位符 1"/>
          <p:cNvSpPr txBox="1">
            <a:spLocks/>
          </p:cNvSpPr>
          <p:nvPr/>
        </p:nvSpPr>
        <p:spPr bwMode="auto">
          <a:xfrm>
            <a:off x="360854" y="3901162"/>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“Dehua porcelain is famous for its clean white colour.”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可知，德化白瓷因其洁白的颜色而闻名。故选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5922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12948"/>
            <a:ext cx="11485848" cy="5962979"/>
          </a:xfrm>
        </p:spPr>
        <p:txBody>
          <a:bodyPr/>
          <a:lstStyle/>
          <a:p>
            <a:pPr hangingPunct="0">
              <a:lnSpc>
                <a:spcPct val="130000"/>
              </a:lnSpc>
              <a:spcAft>
                <a:spcPts val="0"/>
              </a:spcAft>
            </a:pPr>
            <a:r>
              <a:rPr lang="zh-CN" altLang="zh-CN" sz="3300">
                <a:solidFill>
                  <a:srgbClr val="000000"/>
                </a:solidFill>
                <a:cs typeface="Times New Roman"/>
              </a:rPr>
              <a:t>（　　）</a:t>
            </a:r>
            <a:r>
              <a:rPr lang="en-US" altLang="zh-CN" sz="3300">
                <a:solidFill>
                  <a:srgbClr val="00B0F0"/>
                </a:solidFill>
                <a:cs typeface="Times New Roman"/>
              </a:rPr>
              <a:t>2.</a:t>
            </a:r>
            <a:r>
              <a:rPr lang="en-US" altLang="zh-CN" sz="3300">
                <a:solidFill>
                  <a:srgbClr val="00B0F0"/>
                </a:solidFill>
                <a:ea typeface="楷体"/>
                <a:cs typeface="Times New Roman"/>
              </a:rPr>
              <a:t>                   </a:t>
            </a:r>
            <a:r>
              <a:rPr lang="en-US" altLang="zh-CN" sz="3300" smtClean="0">
                <a:solidFill>
                  <a:srgbClr val="00B0F0"/>
                </a:solidFill>
                <a:ea typeface="楷体"/>
                <a:cs typeface="Times New Roman"/>
              </a:rPr>
              <a:t>                 </a:t>
            </a:r>
            <a:r>
              <a:rPr lang="en-US" altLang="zh-CN" sz="3300" smtClean="0">
                <a:solidFill>
                  <a:srgbClr val="000000"/>
                </a:solidFill>
                <a:cs typeface="Times New Roman"/>
              </a:rPr>
              <a:t>Which </a:t>
            </a:r>
            <a:r>
              <a:rPr lang="en-US" altLang="zh-CN" sz="3300">
                <a:solidFill>
                  <a:srgbClr val="000000"/>
                </a:solidFill>
                <a:cs typeface="Times New Roman"/>
              </a:rPr>
              <a:t>shows the correct order of the events according to time</a:t>
            </a:r>
            <a:r>
              <a:rPr lang="zh-CN" altLang="zh-CN" sz="3300">
                <a:solidFill>
                  <a:srgbClr val="000000"/>
                </a:solidFill>
                <a:cs typeface="Times New Roman"/>
              </a:rPr>
              <a:t>？</a:t>
            </a:r>
          </a:p>
          <a:p>
            <a:pPr hangingPunct="0">
              <a:lnSpc>
                <a:spcPct val="130000"/>
              </a:lnSpc>
              <a:spcAft>
                <a:spcPts val="0"/>
              </a:spcAft>
            </a:pPr>
            <a:r>
              <a:rPr lang="en-US" altLang="zh-CN" sz="3300">
                <a:solidFill>
                  <a:srgbClr val="000000"/>
                </a:solidFill>
                <a:cs typeface="Times New Roman"/>
              </a:rPr>
              <a:t>a. The eggshell technique started.</a:t>
            </a:r>
            <a:endParaRPr lang="zh-CN" altLang="zh-CN" sz="3300">
              <a:solidFill>
                <a:srgbClr val="000000"/>
              </a:solidFill>
              <a:cs typeface="Times New Roman"/>
            </a:endParaRPr>
          </a:p>
          <a:p>
            <a:pPr hangingPunct="0">
              <a:lnSpc>
                <a:spcPct val="130000"/>
              </a:lnSpc>
              <a:spcAft>
                <a:spcPts val="0"/>
              </a:spcAft>
            </a:pPr>
            <a:r>
              <a:rPr lang="en-US" altLang="zh-CN" sz="3300">
                <a:solidFill>
                  <a:srgbClr val="000000"/>
                </a:solidFill>
                <a:cs typeface="Times New Roman"/>
              </a:rPr>
              <a:t>b. Dehua white porcelain works were on show in the National Museum.</a:t>
            </a:r>
            <a:endParaRPr lang="zh-CN" altLang="zh-CN" sz="3300">
              <a:solidFill>
                <a:srgbClr val="000000"/>
              </a:solidFill>
              <a:cs typeface="Times New Roman"/>
            </a:endParaRPr>
          </a:p>
          <a:p>
            <a:pPr hangingPunct="0">
              <a:lnSpc>
                <a:spcPct val="130000"/>
              </a:lnSpc>
              <a:spcAft>
                <a:spcPts val="0"/>
              </a:spcAft>
            </a:pPr>
            <a:r>
              <a:rPr lang="en-US" altLang="zh-CN" sz="3300">
                <a:solidFill>
                  <a:srgbClr val="000000"/>
                </a:solidFill>
                <a:cs typeface="Times New Roman"/>
              </a:rPr>
              <a:t>c. Dehua white porcelain became a national intangible cultural heritage.</a:t>
            </a:r>
            <a:endParaRPr lang="zh-CN" altLang="zh-CN" sz="3300">
              <a:solidFill>
                <a:srgbClr val="000000"/>
              </a:solidFill>
              <a:cs typeface="Times New Roman"/>
            </a:endParaRPr>
          </a:p>
          <a:p>
            <a:pPr marL="742950" indent="-742950" hangingPunct="0">
              <a:lnSpc>
                <a:spcPct val="130000"/>
              </a:lnSpc>
              <a:spcAft>
                <a:spcPts val="0"/>
              </a:spcAft>
              <a:buAutoNum type="alphaUcPeriod"/>
            </a:pPr>
            <a:r>
              <a:rPr lang="en-US" altLang="zh-CN" sz="3300" smtClean="0">
                <a:solidFill>
                  <a:srgbClr val="000000"/>
                </a:solidFill>
                <a:cs typeface="Times New Roman"/>
              </a:rPr>
              <a:t>a</a:t>
            </a:r>
            <a:r>
              <a:rPr lang="en-US" altLang="zh-CN" sz="3300">
                <a:solidFill>
                  <a:srgbClr val="000000"/>
                </a:solidFill>
                <a:latin typeface="+mn-ea"/>
                <a:cs typeface="Times New Roman"/>
              </a:rPr>
              <a:t>→</a:t>
            </a:r>
            <a:r>
              <a:rPr lang="en-US" altLang="zh-CN" sz="3300" smtClean="0">
                <a:solidFill>
                  <a:srgbClr val="000000"/>
                </a:solidFill>
                <a:cs typeface="Times New Roman"/>
              </a:rPr>
              <a:t>b</a:t>
            </a:r>
            <a:r>
              <a:rPr lang="en-US" altLang="zh-CN" sz="3300" smtClean="0">
                <a:solidFill>
                  <a:srgbClr val="000000"/>
                </a:solidFill>
                <a:latin typeface="+mn-ea"/>
                <a:cs typeface="Times New Roman"/>
              </a:rPr>
              <a:t>→</a:t>
            </a:r>
            <a:r>
              <a:rPr lang="en-US" altLang="zh-CN" sz="3300" smtClean="0">
                <a:solidFill>
                  <a:srgbClr val="000000"/>
                </a:solidFill>
                <a:cs typeface="Times New Roman"/>
              </a:rPr>
              <a:t>c</a:t>
            </a:r>
            <a:r>
              <a:rPr lang="en-US" altLang="zh-CN" sz="3300">
                <a:solidFill>
                  <a:srgbClr val="000000"/>
                </a:solidFill>
                <a:cs typeface="Times New Roman"/>
              </a:rPr>
              <a:t>	B. a</a:t>
            </a:r>
            <a:r>
              <a:rPr lang="en-US" altLang="zh-CN" sz="3300">
                <a:solidFill>
                  <a:srgbClr val="000000"/>
                </a:solidFill>
                <a:latin typeface="+mj-ea"/>
                <a:ea typeface="+mj-ea"/>
                <a:cs typeface="Times New Roman"/>
              </a:rPr>
              <a:t>→</a:t>
            </a:r>
            <a:r>
              <a:rPr lang="en-US" altLang="zh-CN" sz="3300">
                <a:solidFill>
                  <a:srgbClr val="000000"/>
                </a:solidFill>
                <a:cs typeface="Times New Roman"/>
              </a:rPr>
              <a:t>c</a:t>
            </a:r>
            <a:r>
              <a:rPr lang="en-US" altLang="zh-CN" sz="3300">
                <a:solidFill>
                  <a:srgbClr val="000000"/>
                </a:solidFill>
                <a:latin typeface="+mj-ea"/>
                <a:ea typeface="+mj-ea"/>
                <a:cs typeface="Times New Roman"/>
              </a:rPr>
              <a:t>→</a:t>
            </a:r>
            <a:r>
              <a:rPr lang="en-US" altLang="zh-CN" sz="3300">
                <a:solidFill>
                  <a:srgbClr val="000000"/>
                </a:solidFill>
                <a:cs typeface="Times New Roman"/>
              </a:rPr>
              <a:t>b	</a:t>
            </a:r>
            <a:endParaRPr lang="en-US" altLang="zh-CN" sz="3300" smtClean="0">
              <a:solidFill>
                <a:srgbClr val="000000"/>
              </a:solidFill>
              <a:cs typeface="Times New Roman"/>
            </a:endParaRPr>
          </a:p>
          <a:p>
            <a:pPr marL="742950" indent="-742950" hangingPunct="0">
              <a:lnSpc>
                <a:spcPct val="130000"/>
              </a:lnSpc>
              <a:spcAft>
                <a:spcPts val="0"/>
              </a:spcAft>
              <a:buAutoNum type="alphaUcPeriod"/>
            </a:pPr>
            <a:r>
              <a:rPr lang="en-US" altLang="zh-CN" sz="3300" smtClean="0">
                <a:solidFill>
                  <a:srgbClr val="000000"/>
                </a:solidFill>
                <a:cs typeface="Times New Roman"/>
              </a:rPr>
              <a:t>C</a:t>
            </a:r>
            <a:r>
              <a:rPr lang="en-US" altLang="zh-CN" sz="3300">
                <a:solidFill>
                  <a:srgbClr val="000000"/>
                </a:solidFill>
                <a:cs typeface="Times New Roman"/>
              </a:rPr>
              <a:t>. </a:t>
            </a:r>
            <a:r>
              <a:rPr lang="en-US" altLang="zh-CN" sz="3300" smtClean="0">
                <a:solidFill>
                  <a:srgbClr val="000000"/>
                </a:solidFill>
                <a:cs typeface="Times New Roman"/>
              </a:rPr>
              <a:t>c</a:t>
            </a:r>
            <a:r>
              <a:rPr lang="en-US" altLang="zh-CN" sz="3300" smtClean="0">
                <a:solidFill>
                  <a:srgbClr val="000000"/>
                </a:solidFill>
                <a:latin typeface="+mn-ea"/>
                <a:cs typeface="Times New Roman"/>
              </a:rPr>
              <a:t>→</a:t>
            </a:r>
            <a:r>
              <a:rPr lang="en-US" altLang="zh-CN" sz="3300" smtClean="0">
                <a:solidFill>
                  <a:srgbClr val="000000"/>
                </a:solidFill>
                <a:cs typeface="Times New Roman"/>
              </a:rPr>
              <a:t>b</a:t>
            </a:r>
            <a:r>
              <a:rPr lang="en-US" altLang="zh-CN" sz="3300" smtClean="0">
                <a:solidFill>
                  <a:srgbClr val="000000"/>
                </a:solidFill>
                <a:latin typeface="+mn-ea"/>
                <a:cs typeface="Times New Roman"/>
              </a:rPr>
              <a:t>→</a:t>
            </a:r>
            <a:r>
              <a:rPr lang="en-US" altLang="zh-CN" sz="3300" smtClean="0">
                <a:solidFill>
                  <a:srgbClr val="000000"/>
                </a:solidFill>
                <a:cs typeface="Times New Roman"/>
              </a:rPr>
              <a:t>a</a:t>
            </a:r>
            <a:r>
              <a:rPr lang="en-US" altLang="zh-CN" sz="3300">
                <a:solidFill>
                  <a:srgbClr val="000000"/>
                </a:solidFill>
                <a:cs typeface="Times New Roman"/>
              </a:rPr>
              <a:t>	D. c</a:t>
            </a:r>
            <a:r>
              <a:rPr lang="en-US" altLang="zh-CN" sz="3300">
                <a:solidFill>
                  <a:srgbClr val="000000"/>
                </a:solidFill>
                <a:latin typeface="+mj-ea"/>
                <a:ea typeface="+mj-ea"/>
                <a:cs typeface="Times New Roman"/>
              </a:rPr>
              <a:t>→</a:t>
            </a:r>
            <a:r>
              <a:rPr lang="en-US" altLang="zh-CN" sz="3300">
                <a:solidFill>
                  <a:srgbClr val="000000"/>
                </a:solidFill>
                <a:cs typeface="Times New Roman"/>
              </a:rPr>
              <a:t>a</a:t>
            </a:r>
            <a:r>
              <a:rPr lang="en-US" altLang="zh-CN" sz="3300">
                <a:solidFill>
                  <a:srgbClr val="000000"/>
                </a:solidFill>
                <a:latin typeface="+mj-ea"/>
                <a:ea typeface="+mj-ea"/>
                <a:cs typeface="Times New Roman"/>
              </a:rPr>
              <a:t>→</a:t>
            </a:r>
            <a:r>
              <a:rPr lang="en-US" altLang="zh-CN" sz="3300">
                <a:solidFill>
                  <a:srgbClr val="000000"/>
                </a:solidFill>
                <a:cs typeface="Times New Roman"/>
              </a:rPr>
              <a:t>b</a:t>
            </a:r>
            <a:endParaRPr lang="zh-CN" altLang="zh-CN" sz="3300">
              <a:solidFill>
                <a:srgbClr val="000000"/>
              </a:solidFill>
              <a:cs typeface="Times New Roman"/>
            </a:endParaRPr>
          </a:p>
        </p:txBody>
      </p:sp>
      <p:pic>
        <p:nvPicPr>
          <p:cNvPr id="8194" name="Picture 2"/>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20685" y="791363"/>
            <a:ext cx="3888432" cy="594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矩形 3"/>
          <p:cNvSpPr/>
          <p:nvPr/>
        </p:nvSpPr>
        <p:spPr>
          <a:xfrm>
            <a:off x="1058014" y="793582"/>
            <a:ext cx="474810" cy="615553"/>
          </a:xfrm>
          <a:prstGeom prst="rect">
            <a:avLst/>
          </a:prstGeom>
        </p:spPr>
        <p:txBody>
          <a:bodyPr wrap="none">
            <a:spAutoFit/>
          </a:bodyPr>
          <a:lstStyle/>
          <a:p>
            <a:r>
              <a:rPr lang="en-US" altLang="zh-CN" sz="3300" smtClean="0"/>
              <a:t>B</a:t>
            </a:r>
            <a:endParaRPr lang="zh-CN" altLang="en-US" sz="3300"/>
          </a:p>
        </p:txBody>
      </p:sp>
    </p:spTree>
    <p:extLst>
      <p:ext uri="{BB962C8B-B14F-4D97-AF65-F5344CB8AC3E}">
        <p14:creationId xmlns:p14="http://schemas.microsoft.com/office/powerpoint/2010/main" val="3711243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5909310"/>
          </a:xfrm>
        </p:spPr>
        <p:txBody>
          <a:bodyPr/>
          <a:lstStyle/>
          <a:p>
            <a:pPr hangingPunct="0">
              <a:spcAft>
                <a:spcPts val="0"/>
              </a:spcAft>
              <a:tabLst>
                <a:tab pos="1165225" algn="l"/>
                <a:tab pos="5645150" algn="l"/>
                <a:tab pos="9861550" algn="l"/>
              </a:tabLs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事件排序题。根据第一段中的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“Hundreds of beautiful Dehua white porcelain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瓷</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works were on show in the National Museum of China in Beijing on Aug.26th, 2023.”</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2023</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26</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日，北京中国国家博物馆展出了上百件美丽的德化白瓷作品；根据第一段中的</a:t>
            </a:r>
            <a:r>
              <a:rPr lang="en-US" altLang="zh-CN" b="1">
                <a:solidFill>
                  <a:srgbClr val="FF0000"/>
                </a:solidFill>
                <a:latin typeface="+mj-ea"/>
                <a:ea typeface="+mj-ea"/>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2006</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it became a national intangible cultural heritage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非物质文化遗产</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mj-ea"/>
                <a:ea typeface="+mj-ea"/>
                <a:cs typeface="Times New Roman" panose="02020603050405020304" pitchFamily="18" charset="0"/>
              </a:rPr>
              <a:t>”</a:t>
            </a:r>
            <a:endParaRPr lang="zh-CN" altLang="zh-CN" sz="900">
              <a:solidFill>
                <a:srgbClr val="000000"/>
              </a:solidFill>
              <a:latin typeface="+mj-ea"/>
              <a:ea typeface="+mj-ea"/>
              <a:cs typeface="Times New Roman" panose="02020603050405020304" pitchFamily="18" charset="0"/>
            </a:endParaRPr>
          </a:p>
        </p:txBody>
      </p:sp>
    </p:spTree>
    <p:extLst>
      <p:ext uri="{BB962C8B-B14F-4D97-AF65-F5344CB8AC3E}">
        <p14:creationId xmlns:p14="http://schemas.microsoft.com/office/powerpoint/2010/main" val="530711789"/>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1021</TotalTime>
  <Words>832</Words>
  <Application>Microsoft Office PowerPoint</Application>
  <PresentationFormat>自定义</PresentationFormat>
  <Paragraphs>53</Paragraphs>
  <Slides>18</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18</vt:i4>
      </vt:variant>
    </vt:vector>
  </HeadingPairs>
  <TitlesOfParts>
    <vt:vector size="27"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2025-09-13T09:21:03Z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